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30"/>
  </p:notesMasterIdLst>
  <p:sldIdLst>
    <p:sldId id="256" r:id="rId2"/>
    <p:sldId id="280" r:id="rId3"/>
    <p:sldId id="259" r:id="rId4"/>
    <p:sldId id="265" r:id="rId5"/>
    <p:sldId id="258" r:id="rId6"/>
    <p:sldId id="260" r:id="rId7"/>
    <p:sldId id="261" r:id="rId8"/>
    <p:sldId id="263" r:id="rId9"/>
    <p:sldId id="264" r:id="rId10"/>
    <p:sldId id="268" r:id="rId11"/>
    <p:sldId id="270" r:id="rId12"/>
    <p:sldId id="266" r:id="rId13"/>
    <p:sldId id="267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9" r:id="rId22"/>
    <p:sldId id="278" r:id="rId23"/>
    <p:sldId id="281" r:id="rId24"/>
    <p:sldId id="285" r:id="rId25"/>
    <p:sldId id="284" r:id="rId26"/>
    <p:sldId id="283" r:id="rId27"/>
    <p:sldId id="282" r:id="rId28"/>
    <p:sldId id="25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sley Martin" initials="WM" lastIdx="1" clrIdx="0">
    <p:extLst>
      <p:ext uri="{19B8F6BF-5375-455C-9EA6-DF929625EA0E}">
        <p15:presenceInfo xmlns:p15="http://schemas.microsoft.com/office/powerpoint/2012/main" userId="1ef35598d74407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B8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3230" autoAdjust="0"/>
  </p:normalViewPr>
  <p:slideViewPr>
    <p:cSldViewPr snapToGrid="0">
      <p:cViewPr varScale="1">
        <p:scale>
          <a:sx n="104" d="100"/>
          <a:sy n="104" d="100"/>
        </p:scale>
        <p:origin x="9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09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2F0A1-9974-4891-B47D-28B5FB1E0C64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A3AD1-037D-4B57-93F4-79A7CBF4227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014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inuxacademy.com/blog/linux-academy/history-of-container-technology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8232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this depending how much time you have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04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in case you can’t access </a:t>
            </a:r>
            <a:r>
              <a:rPr lang="en-US" dirty="0" err="1"/>
              <a:t>linux</a:t>
            </a:r>
            <a:r>
              <a:rPr lang="en-US" dirty="0"/>
              <a:t> to test it</a:t>
            </a:r>
          </a:p>
          <a:p>
            <a:r>
              <a:rPr lang="en-CA" dirty="0"/>
              <a:t>Docker checks to see if whalesay exists locally, and finds it doesn’t</a:t>
            </a:r>
          </a:p>
          <a:p>
            <a:r>
              <a:rPr lang="en-CA" dirty="0"/>
              <a:t>It then checks online in </a:t>
            </a:r>
            <a:r>
              <a:rPr lang="en-CA" dirty="0" err="1"/>
              <a:t>DockerHub</a:t>
            </a:r>
            <a:r>
              <a:rPr lang="en-CA" dirty="0"/>
              <a:t>, and finds that it does exist</a:t>
            </a:r>
          </a:p>
          <a:p>
            <a:r>
              <a:rPr lang="en-CA" dirty="0"/>
              <a:t>From there, it pulls down whalesay and adds it to the local library</a:t>
            </a:r>
          </a:p>
          <a:p>
            <a:r>
              <a:rPr lang="en-CA" dirty="0"/>
              <a:t>I then run docker image to see the list of images</a:t>
            </a:r>
          </a:p>
          <a:p>
            <a:r>
              <a:rPr lang="en-CA" dirty="0"/>
              <a:t>I then </a:t>
            </a:r>
            <a:r>
              <a:rPr lang="en-CA" dirty="0" err="1"/>
              <a:t>startup</a:t>
            </a:r>
            <a:r>
              <a:rPr lang="en-CA" dirty="0"/>
              <a:t> a container using that image, and it runs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53806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rest of this presentation, we will be working with Docker on windows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1565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58163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looks really simple, but a lot just happened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53711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sv-SE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docker run --rm -i -p 800:80 strm/helloworld-http</a:t>
            </a:r>
            <a:endParaRPr lang="en-CA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CA" dirty="0"/>
              <a:t>Demo it</a:t>
            </a:r>
          </a:p>
          <a:p>
            <a:pPr marL="171450" indent="-171450">
              <a:buFontTx/>
              <a:buChar char="-"/>
            </a:pPr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The container only lasts as long as the process running inside it, so as soon as that process ends, so does the container</a:t>
            </a:r>
          </a:p>
          <a:p>
            <a:pPr marL="171450" indent="-171450">
              <a:buFontTx/>
              <a:buChar char="-"/>
            </a:pPr>
            <a:r>
              <a:rPr lang="en-CA" dirty="0"/>
              <a:t>The whalesay container ends as soon as it displays the whale</a:t>
            </a:r>
          </a:p>
          <a:p>
            <a:pPr marL="171450" indent="-171450">
              <a:buFontTx/>
              <a:buChar char="-"/>
            </a:pPr>
            <a:r>
              <a:rPr lang="en-CA" dirty="0"/>
              <a:t>A simple web server however will stay around</a:t>
            </a:r>
          </a:p>
          <a:p>
            <a:pPr marL="171450" indent="-171450">
              <a:buFontTx/>
              <a:buChar char="-"/>
            </a:pPr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The name is randomly generated, and the ID only needs the first 5 characters or so to refer to it</a:t>
            </a:r>
          </a:p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1759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RMI rather than RM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37396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I’ve referred often to docker images, but what exactly are they?</a:t>
            </a:r>
          </a:p>
          <a:p>
            <a:r>
              <a:rPr lang="en-US" dirty="0"/>
              <a:t>Its hard to introduce images if you don’t know about docker files, and vice versa, but just bear with me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683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 single docker image has a parent image, which it is built on. Ubuntu is a frequent one, and then functionality is added on top of that</a:t>
            </a:r>
          </a:p>
          <a:p>
            <a:r>
              <a:rPr lang="en-US" dirty="0"/>
              <a:t>FROM scratch indicates a brand new image tree</a:t>
            </a:r>
          </a:p>
          <a:p>
            <a:endParaRPr lang="en-US" dirty="0"/>
          </a:p>
          <a:p>
            <a:r>
              <a:rPr lang="en-US" dirty="0"/>
              <a:t>NOTE: Parameters passed to the docker run are automatically passed to the last CMD written in the file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984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Every layer is </a:t>
            </a:r>
            <a:r>
              <a:rPr lang="en-US" dirty="0" err="1"/>
              <a:t>cahced</a:t>
            </a:r>
            <a:r>
              <a:rPr lang="en-US" dirty="0"/>
              <a:t>, so if you rebuild the image, it will save the last changed lines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3174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Write important stuff on board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08349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was annoyingly confusing at first</a:t>
            </a:r>
          </a:p>
          <a:p>
            <a:r>
              <a:rPr lang="en-US" dirty="0"/>
              <a:t>Note: Pull ubuntu and run it with some commands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56035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22997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12124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85002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1998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can move on to Docker we first need to set the scene.</a:t>
            </a:r>
          </a:p>
          <a:p>
            <a:r>
              <a:rPr lang="en-US" dirty="0"/>
              <a:t>Virtualization has been around for decades </a:t>
            </a:r>
            <a:r>
              <a:rPr lang="en-CA" dirty="0">
                <a:hlinkClick r:id="rId3"/>
              </a:rPr>
              <a:t>https://linuxacademy.com/blog/linux-academy/history-of-container-technology/</a:t>
            </a:r>
            <a:endParaRPr lang="en-CA" dirty="0"/>
          </a:p>
          <a:p>
            <a:r>
              <a:rPr lang="en-CA" dirty="0"/>
              <a:t>Isolation of different computers running off common host existed in the 60s</a:t>
            </a:r>
          </a:p>
          <a:p>
            <a:endParaRPr lang="en-CA" dirty="0"/>
          </a:p>
          <a:p>
            <a:r>
              <a:rPr lang="en-CA" dirty="0"/>
              <a:t>And actually first, anyone who wants to follow along </a:t>
            </a:r>
            <a:r>
              <a:rPr lang="en-CA" dirty="0" err="1"/>
              <a:t>whou</a:t>
            </a:r>
            <a:endParaRPr lang="en-CA" dirty="0"/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5362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Kernel interacts with hardware for us, and we interact with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4397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us have used them</a:t>
            </a:r>
          </a:p>
          <a:p>
            <a:r>
              <a:rPr lang="en-US" dirty="0"/>
              <a:t>They are great for simulating a full computer</a:t>
            </a:r>
          </a:p>
          <a:p>
            <a:r>
              <a:rPr lang="en-US" dirty="0"/>
              <a:t>They have full access to virtualized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0066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a related, but different concept to that of virtual machines</a:t>
            </a:r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05562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really depends</a:t>
            </a:r>
          </a:p>
          <a:p>
            <a:r>
              <a:rPr lang="en-US" dirty="0"/>
              <a:t>Generally speaking, nowadays, there is rarely a time when you can’t use a container. They are fast, efficient, and scale well. A single service works great in a container, a set of related services can work well in side by side containers. More niche projects, or when a service needs fine grained interactions with a host, may require VMs</a:t>
            </a:r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NOTE: Check in with installation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5182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for the whale in the room</a:t>
            </a:r>
            <a:r>
              <a:rPr lang="en-CA" dirty="0"/>
              <a:t>…</a:t>
            </a:r>
          </a:p>
          <a:p>
            <a:r>
              <a:rPr lang="en-CA" dirty="0"/>
              <a:t>What is Docker?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3241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keeps track of all the images you have on your system</a:t>
            </a:r>
          </a:p>
          <a:p>
            <a:r>
              <a:rPr lang="en-US" dirty="0"/>
              <a:t>Allows you to create instances of images at will, which are containers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0018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539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4174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7622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5659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6142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69637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44639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9523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4265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412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3218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6170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081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5592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8943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0178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8140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install/linux/docker-ce/ubuntu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install/linux/docker-ce/ubunt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hub.docker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d.docker.com/login/?next=%2Fid%2Foauth%2Fauthorize%2F%3Fclient_id%3D43f17c5f-9ba4-4f13-853d-9d0074e349a7%26nonce%3DeyJhbGciOiJIUzI1NiIsInR5cCI6IkpXVCJ9.eyJhdWQiOiI0M2YxN2M1Zi05YmE0LTRmMTMtODUzZC05ZDAwNzRlMzQ5YTciLCJleHAiOjE1ODEwMzE1MjUsImlhdCI6MTU4MTAzMTIyNSwicmZwIjoiNWhGRFExaG0xbm80aWxjVk9yMGVydz09IiwidGFyZ2V0X2xpbmtfdXJpIjoiaHR0cHM6Ly9odWIuZG9ja2VyLmNvbSJ9.fpd49rTehEhUxgyKECnp9ysSnm-aMhpd35lBLMMiy5k%26redirect_uri%3Dhttps%253A%252F%252Fhub.docker.com%252Fsso%252Fcallback%26response_type%3Dcode%26scope%3Dopenid%26state%3DeyJhbGciOiJIUzI1NiIsInR5cCI6IkpXVCJ9.eyJhdWQiOiI0M2YxN2M1Zi05YmE0LTRmMTMtODUzZC05ZDAwNzRlMzQ5YTciLCJleHAiOjE1ODEwMzE1MjUsImlhdCI6MTU4MTAzMTIyNSwicmZwIjoiNWhGRFExaG0xbm80aWxjVk9yMGVydz09IiwidGFyZ2V0X2xpbmtfdXJpIjoiaHR0cHM6Ly9odWIuZG9ja2VyLmNvbSJ9.fpd49rTehEhUxgyKECnp9ysSnm-aMhpd35lBLMMiy5k" TargetMode="External"/><Relationship Id="rId2" Type="http://schemas.openxmlformats.org/officeDocument/2006/relationships/hyperlink" Target="https://docs.docker.com/docker-for-windows/install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reference/builder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reference/builder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ckblaze.com/blog/vm-vs-containers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48101-622E-4520-8DD2-1DB1D1905B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472DE-AEC0-42D5-B4DF-B38AD09086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Brief Guide to Containerizing Your Life</a:t>
            </a:r>
          </a:p>
          <a:p>
            <a:endParaRPr lang="en-US" dirty="0"/>
          </a:p>
          <a:p>
            <a:r>
              <a:rPr lang="en-US" dirty="0"/>
              <a:t>By: Wesley Martin</a:t>
            </a:r>
            <a:endParaRPr lang="en-CA" dirty="0"/>
          </a:p>
        </p:txBody>
      </p:sp>
      <p:pic>
        <p:nvPicPr>
          <p:cNvPr id="1026" name="Picture 2" descr="Image result for docker">
            <a:extLst>
              <a:ext uri="{FF2B5EF4-FFF2-40B4-BE49-F238E27FC236}">
                <a16:creationId xmlns:a16="http://schemas.microsoft.com/office/drawing/2014/main" id="{02D97E8F-29B4-45BF-8E41-6B54AB516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4715" y="74509"/>
            <a:ext cx="12192000" cy="413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285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3D351-5C6D-480F-884D-9634CA61F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Installation on Linux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EE1F7-AB54-4FF7-9FB6-329C2C938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800" dirty="0">
                <a:latin typeface="Consolas" panose="020B0609020204030204" pitchFamily="49" charset="0"/>
              </a:rPr>
              <a:t>Setup the Image Repository</a:t>
            </a: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Remove old versions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apt-get remove docker docker-engine docker.io </a:t>
            </a:r>
            <a:r>
              <a:rPr lang="en-US" sz="1600" dirty="0" err="1">
                <a:latin typeface="Consolas" panose="020B0609020204030204" pitchFamily="49" charset="0"/>
              </a:rPr>
              <a:t>containerd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runc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Update Apt get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apt-get update</a:t>
            </a:r>
            <a:endParaRPr lang="en-CA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Install the packages to access the repository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apt-get install apt-transport-https ca-certificates curl </a:t>
            </a:r>
            <a:r>
              <a:rPr lang="en-US" sz="1600" dirty="0" err="1">
                <a:latin typeface="Consolas" panose="020B0609020204030204" pitchFamily="49" charset="0"/>
              </a:rPr>
              <a:t>gnupg</a:t>
            </a:r>
            <a:r>
              <a:rPr lang="en-US" sz="1600" dirty="0">
                <a:latin typeface="Consolas" panose="020B0609020204030204" pitchFamily="49" charset="0"/>
              </a:rPr>
              <a:t>-agent software-properties-common</a:t>
            </a:r>
            <a:endParaRPr lang="en-CA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Install docker security key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curl -</a:t>
            </a:r>
            <a:r>
              <a:rPr lang="en-US" sz="1600" dirty="0" err="1">
                <a:latin typeface="Consolas" panose="020B0609020204030204" pitchFamily="49" charset="0"/>
              </a:rPr>
              <a:t>fsSL</a:t>
            </a:r>
            <a:r>
              <a:rPr lang="en-US" sz="1600" dirty="0">
                <a:latin typeface="Consolas" panose="020B0609020204030204" pitchFamily="49" charset="0"/>
              </a:rPr>
              <a:t> https://download.docker.com/linux/ubuntu/gpg | </a:t>
            </a: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apt-key add -</a:t>
            </a: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Verify the key exists and matches 9DC8 5822 9FC7 DD38 854A E2D8 8D81 803C 0EBF CD88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apt-key fingerprint 0EBFCD88</a:t>
            </a: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Install the stable repository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add-apt-repository "deb [arch=amd64] https://download.docker.com/linux/ubuntu $(</a:t>
            </a:r>
            <a:r>
              <a:rPr lang="en-US" sz="1600" dirty="0" err="1">
                <a:latin typeface="Consolas" panose="020B0609020204030204" pitchFamily="49" charset="0"/>
              </a:rPr>
              <a:t>lsb_release</a:t>
            </a:r>
            <a:r>
              <a:rPr lang="en-US" sz="1600" dirty="0">
                <a:latin typeface="Consolas" panose="020B0609020204030204" pitchFamily="49" charset="0"/>
              </a:rPr>
              <a:t> -cs) stable"</a:t>
            </a:r>
            <a:endParaRPr lang="en-CA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977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3D351-5C6D-480F-884D-9634CA61F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Installation on Linux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EE1F7-AB54-4FF7-9FB6-329C2C938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dirty="0">
                <a:latin typeface="Consolas" panose="020B0609020204030204" pitchFamily="49" charset="0"/>
              </a:rPr>
              <a:t>Setup the Docker Engine</a:t>
            </a: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Update Apt get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sudo</a:t>
            </a:r>
            <a:r>
              <a:rPr lang="en-US" sz="2400" dirty="0">
                <a:latin typeface="Consolas" panose="020B0609020204030204" pitchFamily="49" charset="0"/>
              </a:rPr>
              <a:t> apt-get update</a:t>
            </a: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Install latest version of docker engine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sudo</a:t>
            </a:r>
            <a:r>
              <a:rPr lang="en-US" sz="2400" dirty="0">
                <a:latin typeface="Consolas" panose="020B0609020204030204" pitchFamily="49" charset="0"/>
              </a:rPr>
              <a:t> apt-get install docker-</a:t>
            </a:r>
            <a:r>
              <a:rPr lang="en-US" sz="2400" dirty="0" err="1">
                <a:latin typeface="Consolas" panose="020B0609020204030204" pitchFamily="49" charset="0"/>
              </a:rPr>
              <a:t>ce</a:t>
            </a:r>
            <a:r>
              <a:rPr lang="en-US" sz="2400" dirty="0">
                <a:latin typeface="Consolas" panose="020B0609020204030204" pitchFamily="49" charset="0"/>
              </a:rPr>
              <a:t> docker-</a:t>
            </a:r>
            <a:r>
              <a:rPr lang="en-US" sz="2400" dirty="0" err="1">
                <a:latin typeface="Consolas" panose="020B0609020204030204" pitchFamily="49" charset="0"/>
              </a:rPr>
              <a:t>ce</a:t>
            </a:r>
            <a:r>
              <a:rPr lang="en-US" sz="2400" dirty="0">
                <a:latin typeface="Consolas" panose="020B0609020204030204" pitchFamily="49" charset="0"/>
              </a:rPr>
              <a:t>-cli containerd.io</a:t>
            </a: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Verify it worked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sudo</a:t>
            </a:r>
            <a:r>
              <a:rPr lang="en-US" sz="2400" dirty="0">
                <a:latin typeface="Consolas" panose="020B0609020204030204" pitchFamily="49" charset="0"/>
              </a:rPr>
              <a:t> docker run hello-world</a:t>
            </a:r>
            <a:endParaRPr lang="en-CA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442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C6269-8E47-4317-9B48-5CC416FEB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Docker Hub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5DB3-A5BC-4670-B78C-CE38A2252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repository of images which can be accessed using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Custom images can also be made and pushed to the Docker Hub repository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Similar in concept to GitHub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F7DC08-52FD-42E7-AC4B-A3C1400F86F6}"/>
              </a:ext>
            </a:extLst>
          </p:cNvPr>
          <p:cNvSpPr txBox="1"/>
          <p:nvPr/>
        </p:nvSpPr>
        <p:spPr>
          <a:xfrm>
            <a:off x="2078180" y="2654200"/>
            <a:ext cx="3814617" cy="461665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pull [image]</a:t>
            </a:r>
            <a:endParaRPr lang="en-CA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B2D638-E7DC-40AE-B405-B777176B8473}"/>
              </a:ext>
            </a:extLst>
          </p:cNvPr>
          <p:cNvSpPr txBox="1"/>
          <p:nvPr/>
        </p:nvSpPr>
        <p:spPr>
          <a:xfrm>
            <a:off x="2078179" y="3870142"/>
            <a:ext cx="3814617" cy="461665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push [image]</a:t>
            </a:r>
            <a:endParaRPr lang="en-CA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91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C4049-050B-49D6-A6C0-4740F9297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Pulling and Running a Docker Image</a:t>
            </a:r>
            <a:endParaRPr lang="en-CA" dirty="0"/>
          </a:p>
        </p:txBody>
      </p:sp>
      <p:pic>
        <p:nvPicPr>
          <p:cNvPr id="5" name="whalesay">
            <a:hlinkClick r:id="" action="ppaction://media"/>
            <a:extLst>
              <a:ext uri="{FF2B5EF4-FFF2-40B4-BE49-F238E27FC236}">
                <a16:creationId xmlns:a16="http://schemas.microsoft.com/office/drawing/2014/main" id="{012DB5F0-4C00-428A-BB7D-19A2B703BA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84300" y="2160588"/>
            <a:ext cx="7183438" cy="3881437"/>
          </a:xfrm>
        </p:spPr>
      </p:pic>
    </p:spTree>
    <p:extLst>
      <p:ext uri="{BB962C8B-B14F-4D97-AF65-F5344CB8AC3E}">
        <p14:creationId xmlns:p14="http://schemas.microsoft.com/office/powerpoint/2010/main" val="3434865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3DD9E-3B4D-4722-9F1A-F84F15D70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on Windows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ECD57-F781-49A2-8326-AC9AB5447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Docker on windows work?</a:t>
            </a:r>
          </a:p>
          <a:p>
            <a:pPr lvl="1"/>
            <a:r>
              <a:rPr lang="en-US" dirty="0"/>
              <a:t>Recall that Docker needs to access the kernel, and can only work with the Linux kernel</a:t>
            </a:r>
          </a:p>
          <a:p>
            <a:r>
              <a:rPr lang="en-US" dirty="0"/>
              <a:t>Docker Host for Windows does not run natively on Windows, but rather installs Linux as a virtual machine and runs on that</a:t>
            </a:r>
          </a:p>
          <a:p>
            <a:r>
              <a:rPr lang="en-US" dirty="0"/>
              <a:t>All the leg work is hidden within Docker Desktop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4969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F048D-D4F1-47F9-B023-4E9947CF6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Installation on Windows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F06C6-E4A2-4B29-98AA-C22C15BB2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>
                <a:hlinkClick r:id="rId3"/>
              </a:rPr>
              <a:t>Docker Hub</a:t>
            </a:r>
            <a:r>
              <a:rPr lang="en-US" dirty="0"/>
              <a:t> and create an account or login</a:t>
            </a:r>
          </a:p>
          <a:p>
            <a:r>
              <a:rPr lang="en-CA" dirty="0"/>
              <a:t>Click the link to download Docker Desktop</a:t>
            </a:r>
          </a:p>
          <a:p>
            <a:pPr lvl="1"/>
            <a:r>
              <a:rPr lang="en-CA" dirty="0"/>
              <a:t>It is large and may take some time</a:t>
            </a:r>
          </a:p>
          <a:p>
            <a:r>
              <a:rPr lang="en-CA" dirty="0"/>
              <a:t>Run the installer</a:t>
            </a:r>
          </a:p>
          <a:p>
            <a:r>
              <a:rPr lang="en-CA" dirty="0"/>
              <a:t>Launch Docker Desktop and Login</a:t>
            </a:r>
          </a:p>
          <a:p>
            <a:r>
              <a:rPr lang="en-CA" dirty="0"/>
              <a:t>Ready to go!</a:t>
            </a:r>
          </a:p>
        </p:txBody>
      </p:sp>
    </p:spTree>
    <p:extLst>
      <p:ext uri="{BB962C8B-B14F-4D97-AF65-F5344CB8AC3E}">
        <p14:creationId xmlns:p14="http://schemas.microsoft.com/office/powerpoint/2010/main" val="2266033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09D25-E717-4B6A-A052-2CF553DB5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Your First Container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D078F-1C5A-4965-9069-748257BA4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Going to pull and run the same whalesay test image</a:t>
            </a:r>
          </a:p>
          <a:p>
            <a:endParaRPr lang="en-US" dirty="0"/>
          </a:p>
          <a:p>
            <a:r>
              <a:rPr lang="en-US" dirty="0"/>
              <a:t>We can see a list of all locally installed images</a:t>
            </a:r>
          </a:p>
          <a:p>
            <a:endParaRPr lang="en-US" dirty="0"/>
          </a:p>
          <a:p>
            <a:r>
              <a:rPr lang="en-US" dirty="0"/>
              <a:t>Finally we can run the image </a:t>
            </a:r>
          </a:p>
          <a:p>
            <a:endParaRPr lang="en-US" dirty="0"/>
          </a:p>
          <a:p>
            <a:r>
              <a:rPr lang="en-US" dirty="0"/>
              <a:t>Note that pull and run can be combined into one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87A08C-5EF6-4154-9401-FBC783CFED5D}"/>
              </a:ext>
            </a:extLst>
          </p:cNvPr>
          <p:cNvSpPr txBox="1"/>
          <p:nvPr/>
        </p:nvSpPr>
        <p:spPr>
          <a:xfrm>
            <a:off x="6766330" y="2160589"/>
            <a:ext cx="5015344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pull docker/whalesay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8EA9A0-0C11-41BD-9BAC-752AFE3AA026}"/>
              </a:ext>
            </a:extLst>
          </p:cNvPr>
          <p:cNvSpPr txBox="1"/>
          <p:nvPr/>
        </p:nvSpPr>
        <p:spPr>
          <a:xfrm>
            <a:off x="6766330" y="2947456"/>
            <a:ext cx="5015344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images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6EBB18-79D9-4D33-AD14-1227717BAD1D}"/>
              </a:ext>
            </a:extLst>
          </p:cNvPr>
          <p:cNvSpPr txBox="1"/>
          <p:nvPr/>
        </p:nvSpPr>
        <p:spPr>
          <a:xfrm>
            <a:off x="4599709" y="3639310"/>
            <a:ext cx="7181965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run docker/whalesay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cowsay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“hello world”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868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0D612-EBA8-46B6-BF1D-FDFE78506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Ok.. So What?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47C70-CA4B-45AA-BFB4-28E11B406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It looks simple, but a lot just happened</a:t>
            </a:r>
          </a:p>
          <a:p>
            <a:r>
              <a:rPr lang="en-US" dirty="0"/>
              <a:t>Whalesay is an image from the docker account on docker hub, docker had to look locally, and on not finding it, look online to find that image</a:t>
            </a:r>
          </a:p>
          <a:p>
            <a:r>
              <a:rPr lang="en-US" dirty="0"/>
              <a:t>Created a new container using that image</a:t>
            </a:r>
          </a:p>
          <a:p>
            <a:r>
              <a:rPr lang="en-US" dirty="0"/>
              <a:t>Setup a file system and access layer</a:t>
            </a:r>
          </a:p>
          <a:p>
            <a:r>
              <a:rPr lang="en-US" dirty="0"/>
              <a:t>Setup a network interface and IP address</a:t>
            </a:r>
          </a:p>
          <a:p>
            <a:pPr lvl="1"/>
            <a:r>
              <a:rPr lang="en-US" dirty="0"/>
              <a:t>More on this later</a:t>
            </a:r>
          </a:p>
          <a:p>
            <a:r>
              <a:rPr lang="en-US" dirty="0"/>
              <a:t>And then run the whalesay program</a:t>
            </a:r>
          </a:p>
          <a:p>
            <a:r>
              <a:rPr lang="en-US" dirty="0"/>
              <a:t>I also used docker images to view all images downloaded on the local system</a:t>
            </a:r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8836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694B9-982C-4182-B50B-42A63EBB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Closer Look at Dockers CLI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47F35-7852-4E48-BDC3-F48B3ED0C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697411"/>
          </a:xfrm>
        </p:spPr>
        <p:txBody>
          <a:bodyPr/>
          <a:lstStyle/>
          <a:p>
            <a:r>
              <a:rPr lang="en-US" dirty="0"/>
              <a:t>Startup a simple container that runs in the background</a:t>
            </a:r>
          </a:p>
          <a:p>
            <a:r>
              <a:rPr lang="en-US" dirty="0"/>
              <a:t>View all running containers</a:t>
            </a:r>
          </a:p>
          <a:p>
            <a:r>
              <a:rPr lang="en-US" dirty="0"/>
              <a:t>View all running and previously run containers </a:t>
            </a:r>
          </a:p>
          <a:p>
            <a:endParaRPr lang="en-US" dirty="0"/>
          </a:p>
          <a:p>
            <a:r>
              <a:rPr lang="en-US" dirty="0"/>
              <a:t>Note that whalesay does not show up as currently running</a:t>
            </a:r>
          </a:p>
          <a:p>
            <a:r>
              <a:rPr lang="en-US" dirty="0"/>
              <a:t>We can see some details about each container there are many more details to be seen</a:t>
            </a:r>
          </a:p>
          <a:p>
            <a:endParaRPr lang="en-US" dirty="0"/>
          </a:p>
          <a:p>
            <a:r>
              <a:rPr lang="en-US" dirty="0"/>
              <a:t>Note how each container has a name and an ID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8923CF-66BF-4B54-AB01-74638C30492B}"/>
              </a:ext>
            </a:extLst>
          </p:cNvPr>
          <p:cNvSpPr txBox="1"/>
          <p:nvPr/>
        </p:nvSpPr>
        <p:spPr>
          <a:xfrm>
            <a:off x="4245995" y="2511572"/>
            <a:ext cx="1850005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ps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C92A9-E67B-4A12-B8A6-A51427CFAF99}"/>
              </a:ext>
            </a:extLst>
          </p:cNvPr>
          <p:cNvSpPr txBox="1"/>
          <p:nvPr/>
        </p:nvSpPr>
        <p:spPr>
          <a:xfrm>
            <a:off x="6264140" y="2911682"/>
            <a:ext cx="2279496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ps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-a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BF9215-6659-4C6D-94D1-A8DA10F8B89C}"/>
              </a:ext>
            </a:extLst>
          </p:cNvPr>
          <p:cNvSpPr txBox="1"/>
          <p:nvPr/>
        </p:nvSpPr>
        <p:spPr>
          <a:xfrm>
            <a:off x="2149340" y="4488902"/>
            <a:ext cx="4114800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inspect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82D5D-41EC-481B-BDC5-3297570209DD}"/>
              </a:ext>
            </a:extLst>
          </p:cNvPr>
          <p:cNvSpPr txBox="1"/>
          <p:nvPr/>
        </p:nvSpPr>
        <p:spPr>
          <a:xfrm>
            <a:off x="1558212" y="1445330"/>
            <a:ext cx="7465715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v-SE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run --rm -i -p 800:80 strm/helloworld-http</a:t>
            </a:r>
          </a:p>
        </p:txBody>
      </p:sp>
    </p:spTree>
    <p:extLst>
      <p:ext uri="{BB962C8B-B14F-4D97-AF65-F5344CB8AC3E}">
        <p14:creationId xmlns:p14="http://schemas.microsoft.com/office/powerpoint/2010/main" val="3946406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A4F43-00FF-4F26-80C7-A00307297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Containers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814F4-EB56-425B-B3A8-893A522D0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can be easy to lose track of running or dormant containers</a:t>
            </a:r>
          </a:p>
          <a:p>
            <a:r>
              <a:rPr lang="en-US" dirty="0"/>
              <a:t>To stop a container, use</a:t>
            </a:r>
          </a:p>
          <a:p>
            <a:endParaRPr lang="en-US" dirty="0"/>
          </a:p>
          <a:p>
            <a:r>
              <a:rPr lang="en-US" dirty="0"/>
              <a:t>To remove a container completely use  </a:t>
            </a:r>
          </a:p>
          <a:p>
            <a:endParaRPr lang="en-US" dirty="0"/>
          </a:p>
          <a:p>
            <a:r>
              <a:rPr lang="en-US" dirty="0"/>
              <a:t>To remove an image use </a:t>
            </a:r>
          </a:p>
          <a:p>
            <a:endParaRPr lang="en-US" dirty="0"/>
          </a:p>
          <a:p>
            <a:r>
              <a:rPr lang="en-US" dirty="0"/>
              <a:t>To attach to a container that is already running 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05FCB7-78AF-42B9-9DEF-0EFA00AB68FE}"/>
              </a:ext>
            </a:extLst>
          </p:cNvPr>
          <p:cNvSpPr txBox="1"/>
          <p:nvPr/>
        </p:nvSpPr>
        <p:spPr>
          <a:xfrm>
            <a:off x="3830359" y="2511572"/>
            <a:ext cx="4066732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stop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8A6D61-0165-4D91-BCF5-55EFBBB06CE0}"/>
              </a:ext>
            </a:extLst>
          </p:cNvPr>
          <p:cNvSpPr txBox="1"/>
          <p:nvPr/>
        </p:nvSpPr>
        <p:spPr>
          <a:xfrm>
            <a:off x="5207270" y="3393326"/>
            <a:ext cx="4066732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rm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517F01-C81C-43A6-A735-94F8BF3210CA}"/>
              </a:ext>
            </a:extLst>
          </p:cNvPr>
          <p:cNvSpPr txBox="1"/>
          <p:nvPr/>
        </p:nvSpPr>
        <p:spPr>
          <a:xfrm>
            <a:off x="3830359" y="4227586"/>
            <a:ext cx="4066732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rmi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3C69A9-8823-4B11-A5CD-4F8F5D4610AC}"/>
              </a:ext>
            </a:extLst>
          </p:cNvPr>
          <p:cNvSpPr txBox="1"/>
          <p:nvPr/>
        </p:nvSpPr>
        <p:spPr>
          <a:xfrm>
            <a:off x="6096000" y="5026172"/>
            <a:ext cx="4066732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attach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419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F048D-D4F1-47F9-B023-4E9947CF6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Annoying Upfront Work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F06C6-E4A2-4B29-98AA-C22C15BB2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docker.com</a:t>
            </a:r>
          </a:p>
          <a:p>
            <a:r>
              <a:rPr lang="en-US" dirty="0"/>
              <a:t>Unfortunately you will need an account</a:t>
            </a:r>
          </a:p>
          <a:p>
            <a:pPr lvl="1"/>
            <a:r>
              <a:rPr lang="en-US" dirty="0"/>
              <a:t>Once you have signed in, you will need to download </a:t>
            </a:r>
            <a:br>
              <a:rPr lang="en-US" dirty="0"/>
            </a:br>
            <a:r>
              <a:rPr lang="en-US" dirty="0"/>
              <a:t>docker desktop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01FB88-00D6-466D-ABE3-7F075C646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7958" y="1118320"/>
            <a:ext cx="1800476" cy="8573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E28D1B-E2F8-429F-8992-A902AA3B0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4778" y="2238528"/>
            <a:ext cx="3818447" cy="19293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ECB98F-424A-4707-B9ED-5421E329FA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3024" y="4430747"/>
            <a:ext cx="3781953" cy="151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713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989C4-C4C8-4B67-9200-AF994D39C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Docker Images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BE48F-0A98-4E03-B310-4FB62E716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453139" cy="3880773"/>
          </a:xfrm>
        </p:spPr>
        <p:txBody>
          <a:bodyPr/>
          <a:lstStyle/>
          <a:p>
            <a:r>
              <a:rPr lang="en-US" dirty="0"/>
              <a:t>Easily confused with containers for those just starting out</a:t>
            </a:r>
          </a:p>
          <a:p>
            <a:r>
              <a:rPr lang="en-US" dirty="0"/>
              <a:t>Simply put, a docker image is a series of layers, each built on the last. </a:t>
            </a:r>
          </a:p>
          <a:p>
            <a:pPr lvl="1"/>
            <a:r>
              <a:rPr lang="en-US" dirty="0"/>
              <a:t>When an container is made based off an image, it can interact with the ‘top layer’ of that image</a:t>
            </a:r>
          </a:p>
          <a:p>
            <a:r>
              <a:rPr lang="en-US" dirty="0"/>
              <a:t>The layers in a docker image are each added on top based off an instruction from a dockerfile</a:t>
            </a:r>
          </a:p>
          <a:p>
            <a:r>
              <a:rPr lang="en-US" dirty="0"/>
              <a:t>The dockerfile is essentially a recipe used to build the image</a:t>
            </a:r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pic>
        <p:nvPicPr>
          <p:cNvPr id="1026" name="Picture 2" descr="Layers of a container based on the Ubuntu image">
            <a:extLst>
              <a:ext uri="{FF2B5EF4-FFF2-40B4-BE49-F238E27FC236}">
                <a16:creationId xmlns:a16="http://schemas.microsoft.com/office/drawing/2014/main" id="{D221F028-2001-4A75-8E54-C832C0238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473" y="231777"/>
            <a:ext cx="4313814" cy="299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ntainers sharing same image">
            <a:extLst>
              <a:ext uri="{FF2B5EF4-FFF2-40B4-BE49-F238E27FC236}">
                <a16:creationId xmlns:a16="http://schemas.microsoft.com/office/drawing/2014/main" id="{30BB88F5-C037-4080-B7D7-2E2370913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318" y="3628922"/>
            <a:ext cx="4426591" cy="2734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0288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4E311-98FB-4D8D-BA35-AEA517C7D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The Dockerfile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D72AF-C8DE-41EB-AE73-D4F51A1C5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684048" cy="3880773"/>
          </a:xfrm>
        </p:spPr>
        <p:txBody>
          <a:bodyPr>
            <a:normAutofit fontScale="92500"/>
          </a:bodyPr>
          <a:lstStyle/>
          <a:p>
            <a:r>
              <a:rPr lang="en-US" dirty="0"/>
              <a:t>Built on a series of INSTRUCTIONS argument, below are some common ones</a:t>
            </a:r>
          </a:p>
          <a:p>
            <a:r>
              <a:rPr lang="en-US" dirty="0"/>
              <a:t>FROM			</a:t>
            </a:r>
          </a:p>
          <a:p>
            <a:pPr lvl="1"/>
            <a:r>
              <a:rPr lang="en-US" dirty="0"/>
              <a:t>Every single Dockerfile must start with a FROM instruction, this indicates which image this new image will inherit from</a:t>
            </a:r>
          </a:p>
          <a:p>
            <a:r>
              <a:rPr lang="en-CA" dirty="0"/>
              <a:t>RUN</a:t>
            </a:r>
          </a:p>
          <a:p>
            <a:pPr lvl="1"/>
            <a:r>
              <a:rPr lang="en-CA" dirty="0"/>
              <a:t>Runs a command on that image, such as apt-get, or </a:t>
            </a:r>
            <a:r>
              <a:rPr lang="en-CA" dirty="0" err="1"/>
              <a:t>mkdir</a:t>
            </a:r>
            <a:endParaRPr lang="en-CA" dirty="0"/>
          </a:p>
          <a:p>
            <a:r>
              <a:rPr lang="en-CA" dirty="0"/>
              <a:t>COPY</a:t>
            </a:r>
          </a:p>
          <a:p>
            <a:pPr lvl="1"/>
            <a:r>
              <a:rPr lang="en-CA" dirty="0"/>
              <a:t>Used to copy from the host machine into the image</a:t>
            </a:r>
          </a:p>
          <a:p>
            <a:r>
              <a:rPr lang="en-CA" dirty="0"/>
              <a:t>CMD</a:t>
            </a:r>
          </a:p>
          <a:p>
            <a:pPr lvl="1"/>
            <a:r>
              <a:rPr lang="en-CA" dirty="0"/>
              <a:t>Specifies which commands will be passed to the default </a:t>
            </a:r>
            <a:r>
              <a:rPr lang="en-CA" dirty="0" err="1"/>
              <a:t>entrypoint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42251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10E98-EED0-49F8-ACEC-1AB1B12B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More on Dockerfile</a:t>
            </a:r>
            <a:endParaRPr lang="en-CA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06AF629-29F1-44EE-B517-05C37F2DB0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784117"/>
            <a:ext cx="4184035" cy="425724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// This image starts off as ubuntu 15.04</a:t>
            </a:r>
          </a:p>
          <a:p>
            <a:pPr marL="0" indent="0">
              <a:buNone/>
            </a:pPr>
            <a:r>
              <a:rPr lang="en-US" dirty="0"/>
              <a:t>FROM ubuntu:15.04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// Copies the local directory on the host to /app on the image</a:t>
            </a:r>
          </a:p>
          <a:p>
            <a:pPr marL="0" indent="0">
              <a:buNone/>
            </a:pPr>
            <a:r>
              <a:rPr lang="en-US" dirty="0"/>
              <a:t>COPY . /app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// Makes whatever application was copied in</a:t>
            </a:r>
          </a:p>
          <a:p>
            <a:pPr marL="0" indent="0">
              <a:buNone/>
            </a:pPr>
            <a:r>
              <a:rPr lang="en-US" dirty="0"/>
              <a:t>RUN make /app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// Starts up python, feeding in the app.py script</a:t>
            </a:r>
          </a:p>
          <a:p>
            <a:pPr marL="0" indent="0">
              <a:buNone/>
            </a:pPr>
            <a:r>
              <a:rPr lang="en-US" dirty="0"/>
              <a:t>CMD python /app/app.py</a:t>
            </a:r>
            <a:endParaRPr lang="en-CA" dirty="0"/>
          </a:p>
        </p:txBody>
      </p:sp>
      <p:pic>
        <p:nvPicPr>
          <p:cNvPr id="2050" name="Picture 2" descr="Layers of a container based on the Ubuntu image">
            <a:extLst>
              <a:ext uri="{FF2B5EF4-FFF2-40B4-BE49-F238E27FC236}">
                <a16:creationId xmlns:a16="http://schemas.microsoft.com/office/drawing/2014/main" id="{3679973F-5B9D-4563-BA02-BF8B155CEDD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7160" y="1784117"/>
            <a:ext cx="6425141" cy="446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96255F2-328D-4F1C-B78F-8D1CF03E196F}"/>
              </a:ext>
            </a:extLst>
          </p:cNvPr>
          <p:cNvSpPr txBox="1"/>
          <p:nvPr/>
        </p:nvSpPr>
        <p:spPr>
          <a:xfrm>
            <a:off x="2096655" y="1227657"/>
            <a:ext cx="7416800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build [dockerfile path] –t [image name]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088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433D77-D0DB-4FBF-AE2C-422A6E473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Concerning Parameters, CMD and ENTRYPOINT</a:t>
            </a:r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0D2D9E-C36E-4E4E-8865-FEB73C554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ENTRYPOINT specifies the application which will be run on startup</a:t>
            </a:r>
          </a:p>
          <a:p>
            <a:pPr lvl="1"/>
            <a:r>
              <a:rPr lang="en-US" dirty="0"/>
              <a:t>Some images, such as ubuntu, have default </a:t>
            </a:r>
            <a:r>
              <a:rPr lang="en-US" dirty="0" err="1"/>
              <a:t>entrypoints</a:t>
            </a:r>
            <a:endParaRPr lang="en-US" dirty="0"/>
          </a:p>
          <a:p>
            <a:r>
              <a:rPr lang="en-US" dirty="0"/>
              <a:t>CMD specifies which arguments will be passed to that </a:t>
            </a:r>
            <a:r>
              <a:rPr lang="en-US" dirty="0" err="1"/>
              <a:t>entrypoint</a:t>
            </a:r>
            <a:endParaRPr lang="en-US" dirty="0"/>
          </a:p>
          <a:p>
            <a:pPr lvl="1"/>
            <a:r>
              <a:rPr lang="en-US" dirty="0"/>
              <a:t>Command line arguments given to docker run will override the CMD arguments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FROM ubuntu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CMD echo “hello world”</a:t>
            </a:r>
            <a:endParaRPr lang="en-CA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6787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51E2C-7AD0-40FC-9B11-9D0BA7398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in Docker Containers	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4AC50-7061-42C2-9BE2-A33587F5D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single container is given its own IP Address</a:t>
            </a:r>
          </a:p>
          <a:p>
            <a:r>
              <a:rPr lang="en-CA" dirty="0"/>
              <a:t>Docker creates an internal network which allows all the containers to reach each other</a:t>
            </a:r>
          </a:p>
          <a:p>
            <a:r>
              <a:rPr lang="en-CA" dirty="0"/>
              <a:t>To get access from the host machine, simply map the ports when you execute docker run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3D6ED8-52AA-4546-8DCB-41F27D02006D}"/>
              </a:ext>
            </a:extLst>
          </p:cNvPr>
          <p:cNvSpPr txBox="1"/>
          <p:nvPr/>
        </p:nvSpPr>
        <p:spPr>
          <a:xfrm>
            <a:off x="1108364" y="3980902"/>
            <a:ext cx="8596668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run –p [host port]:[container port] [image name]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81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63DE86-AC52-4359-9525-11720333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Dockerfile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E889B2-80E3-4BAD-84C1-E218653B2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2400"/>
            <a:ext cx="8596668" cy="543559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# Pulls the parent ubuntu image</a:t>
            </a:r>
          </a:p>
          <a:p>
            <a:pPr marL="0" indent="0">
              <a:buNone/>
            </a:pPr>
            <a:r>
              <a:rPr lang="en-US" dirty="0"/>
              <a:t>FROM </a:t>
            </a:r>
            <a:r>
              <a:rPr lang="en-US" dirty="0" err="1"/>
              <a:t>ubuntu:latest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Runs apt-get update (this is often bad practice, </a:t>
            </a:r>
          </a:p>
          <a:p>
            <a:pPr marL="0" indent="0">
              <a:buNone/>
            </a:pPr>
            <a:r>
              <a:rPr lang="en-US" dirty="0"/>
              <a:t># see dockers article on best practices)</a:t>
            </a:r>
          </a:p>
          <a:p>
            <a:pPr marL="0" indent="0">
              <a:buNone/>
            </a:pPr>
            <a:r>
              <a:rPr lang="en-US" dirty="0"/>
              <a:t>RUN apt-get update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Need to ensure python and pip are present and updates</a:t>
            </a:r>
          </a:p>
          <a:p>
            <a:pPr marL="0" indent="0">
              <a:buNone/>
            </a:pPr>
            <a:r>
              <a:rPr lang="en-US" dirty="0"/>
              <a:t>RUN apt-get -y install python</a:t>
            </a:r>
          </a:p>
          <a:p>
            <a:pPr marL="0" indent="0">
              <a:buNone/>
            </a:pPr>
            <a:r>
              <a:rPr lang="en-US" dirty="0"/>
              <a:t>RUN apt-get -y install python-pip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Now we need to install Flask, which will be used to run the webserver</a:t>
            </a:r>
          </a:p>
          <a:p>
            <a:pPr marL="0" indent="0">
              <a:buNone/>
            </a:pPr>
            <a:r>
              <a:rPr lang="en-US" dirty="0"/>
              <a:t>RUN pip install flask</a:t>
            </a:r>
          </a:p>
          <a:p>
            <a:pPr marL="0" indent="0">
              <a:buNone/>
            </a:pPr>
            <a:r>
              <a:rPr lang="en-US" dirty="0"/>
              <a:t>RUN </a:t>
            </a:r>
            <a:r>
              <a:rPr lang="en-US" dirty="0" err="1"/>
              <a:t>mkdir</a:t>
            </a:r>
            <a:r>
              <a:rPr lang="en-US" dirty="0"/>
              <a:t> -p /opt/source-code/templates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Now we need to copy in the code that we need</a:t>
            </a:r>
          </a:p>
          <a:p>
            <a:pPr marL="0" indent="0">
              <a:buNone/>
            </a:pPr>
            <a:r>
              <a:rPr lang="en-US" dirty="0"/>
              <a:t>COPY index.py /opt/source-code</a:t>
            </a:r>
          </a:p>
          <a:p>
            <a:pPr marL="0" indent="0">
              <a:buNone/>
            </a:pPr>
            <a:r>
              <a:rPr lang="en-US" dirty="0"/>
              <a:t>COPY templates/index.html /opt/source-code/templates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ENTRYPOINT FLASK_APP=/opt/source-code/index.py flask run --host=0.0.0.0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646093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63DE86-AC52-4359-9525-11720333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Python File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E889B2-80E3-4BAD-84C1-E218653B2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2400"/>
            <a:ext cx="8596668" cy="5435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import </a:t>
            </a:r>
            <a:r>
              <a:rPr lang="en-CA" dirty="0" err="1"/>
              <a:t>os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from flask import Flask</a:t>
            </a:r>
          </a:p>
          <a:p>
            <a:pPr marL="0" indent="0">
              <a:buNone/>
            </a:pPr>
            <a:r>
              <a:rPr lang="en-CA" dirty="0"/>
              <a:t>from flask import </a:t>
            </a:r>
            <a:r>
              <a:rPr lang="en-CA" dirty="0" err="1"/>
              <a:t>render_template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app = Flask(__name__, </a:t>
            </a:r>
            <a:r>
              <a:rPr lang="en-CA" dirty="0" err="1"/>
              <a:t>template_folder</a:t>
            </a:r>
            <a:r>
              <a:rPr lang="en-CA" dirty="0"/>
              <a:t>='./templates')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@</a:t>
            </a:r>
            <a:r>
              <a:rPr lang="en-CA" dirty="0" err="1"/>
              <a:t>app.route</a:t>
            </a:r>
            <a:r>
              <a:rPr lang="en-CA" dirty="0"/>
              <a:t>('/')</a:t>
            </a:r>
          </a:p>
          <a:p>
            <a:pPr marL="0" indent="0">
              <a:buNone/>
            </a:pPr>
            <a:r>
              <a:rPr lang="en-CA" dirty="0"/>
              <a:t>def </a:t>
            </a:r>
            <a:r>
              <a:rPr lang="en-CA" dirty="0" err="1"/>
              <a:t>hello_world</a:t>
            </a:r>
            <a:r>
              <a:rPr lang="en-CA" dirty="0"/>
              <a:t>():</a:t>
            </a:r>
          </a:p>
          <a:p>
            <a:pPr marL="0" indent="0">
              <a:buNone/>
            </a:pPr>
            <a:r>
              <a:rPr lang="en-CA" dirty="0"/>
              <a:t>	name = </a:t>
            </a:r>
            <a:r>
              <a:rPr lang="en-CA" dirty="0" err="1"/>
              <a:t>os.environ.get</a:t>
            </a:r>
            <a:r>
              <a:rPr lang="en-CA" dirty="0"/>
              <a:t>("MAIN_TEXT")</a:t>
            </a:r>
          </a:p>
          <a:p>
            <a:pPr marL="0" indent="0">
              <a:buNone/>
            </a:pPr>
            <a:r>
              <a:rPr lang="en-CA" dirty="0"/>
              <a:t>	color = </a:t>
            </a:r>
            <a:r>
              <a:rPr lang="en-CA" dirty="0" err="1"/>
              <a:t>os.environ.get</a:t>
            </a:r>
            <a:r>
              <a:rPr lang="en-CA" dirty="0"/>
              <a:t>("COLOR")</a:t>
            </a:r>
          </a:p>
          <a:p>
            <a:pPr marL="0" indent="0">
              <a:buNone/>
            </a:pPr>
            <a:r>
              <a:rPr lang="en-CA" dirty="0"/>
              <a:t>	print(color)</a:t>
            </a:r>
          </a:p>
          <a:p>
            <a:pPr marL="0" indent="0">
              <a:buNone/>
            </a:pPr>
            <a:r>
              <a:rPr lang="en-CA" dirty="0"/>
              <a:t>	print(name)</a:t>
            </a:r>
          </a:p>
          <a:p>
            <a:pPr marL="0" indent="0">
              <a:buNone/>
            </a:pPr>
            <a:r>
              <a:rPr lang="en-CA" dirty="0"/>
              <a:t>	return </a:t>
            </a:r>
            <a:r>
              <a:rPr lang="en-CA" dirty="0" err="1"/>
              <a:t>render_template</a:t>
            </a:r>
            <a:r>
              <a:rPr lang="en-CA" dirty="0"/>
              <a:t>('index.html', name=name, color=color)</a:t>
            </a:r>
          </a:p>
        </p:txBody>
      </p:sp>
    </p:spTree>
    <p:extLst>
      <p:ext uri="{BB962C8B-B14F-4D97-AF65-F5344CB8AC3E}">
        <p14:creationId xmlns:p14="http://schemas.microsoft.com/office/powerpoint/2010/main" val="16711212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63DE86-AC52-4359-9525-11720333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HTML File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E889B2-80E3-4BAD-84C1-E218653B2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2400"/>
            <a:ext cx="8596668" cy="54355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dirty="0"/>
              <a:t>&lt;!doctype html&gt;</a:t>
            </a:r>
          </a:p>
          <a:p>
            <a:pPr marL="0" indent="0">
              <a:buNone/>
            </a:pPr>
            <a:r>
              <a:rPr lang="en-CA" dirty="0"/>
              <a:t>&lt;title&gt;Hello from Flask&lt;/title&gt;</a:t>
            </a:r>
          </a:p>
          <a:p>
            <a:pPr marL="0" indent="0">
              <a:buNone/>
            </a:pPr>
            <a:r>
              <a:rPr lang="en-CA" dirty="0"/>
              <a:t>&lt;style&gt;</a:t>
            </a:r>
          </a:p>
          <a:p>
            <a:pPr marL="0" indent="0">
              <a:buNone/>
            </a:pPr>
            <a:r>
              <a:rPr lang="en-CA" dirty="0"/>
              <a:t>	body {</a:t>
            </a:r>
          </a:p>
          <a:p>
            <a:pPr marL="0" indent="0">
              <a:buNone/>
            </a:pPr>
            <a:r>
              <a:rPr lang="en-CA" dirty="0"/>
              <a:t>		{% if color %}</a:t>
            </a:r>
          </a:p>
          <a:p>
            <a:pPr marL="0" indent="0">
              <a:buNone/>
            </a:pPr>
            <a:r>
              <a:rPr lang="en-CA" dirty="0"/>
              <a:t>		  background-color:{{ color }}</a:t>
            </a:r>
          </a:p>
          <a:p>
            <a:pPr marL="0" indent="0">
              <a:buNone/>
            </a:pPr>
            <a:r>
              <a:rPr lang="en-CA" dirty="0"/>
              <a:t>		{% else %}</a:t>
            </a:r>
          </a:p>
          <a:p>
            <a:pPr marL="0" indent="0">
              <a:buNone/>
            </a:pPr>
            <a:r>
              <a:rPr lang="en-CA" dirty="0"/>
              <a:t>		  </a:t>
            </a:r>
            <a:r>
              <a:rPr lang="en-CA" dirty="0" err="1"/>
              <a:t>background-color:red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		{% endif %}</a:t>
            </a:r>
          </a:p>
          <a:p>
            <a:pPr marL="0" indent="0">
              <a:buNone/>
            </a:pPr>
            <a:r>
              <a:rPr lang="en-CA" dirty="0"/>
              <a:t>	}</a:t>
            </a:r>
          </a:p>
          <a:p>
            <a:pPr marL="0" indent="0">
              <a:buNone/>
            </a:pPr>
            <a:r>
              <a:rPr lang="en-CA" dirty="0"/>
              <a:t>&lt;/style&gt;</a:t>
            </a:r>
          </a:p>
          <a:p>
            <a:pPr marL="0" indent="0">
              <a:buNone/>
            </a:pPr>
            <a:r>
              <a:rPr lang="en-CA" dirty="0"/>
              <a:t>{% if name %}</a:t>
            </a:r>
          </a:p>
          <a:p>
            <a:pPr marL="0" indent="0">
              <a:buNone/>
            </a:pPr>
            <a:r>
              <a:rPr lang="en-CA" dirty="0"/>
              <a:t>  &lt;h1&gt;Hello {{ name }}!&lt;/h1&gt;</a:t>
            </a:r>
          </a:p>
          <a:p>
            <a:pPr marL="0" indent="0">
              <a:buNone/>
            </a:pPr>
            <a:r>
              <a:rPr lang="en-CA" dirty="0"/>
              <a:t>{% else %}</a:t>
            </a:r>
          </a:p>
          <a:p>
            <a:pPr marL="0" indent="0">
              <a:buNone/>
            </a:pPr>
            <a:r>
              <a:rPr lang="en-CA" dirty="0"/>
              <a:t>  &lt;h1&gt;Hello, World!&lt;/h1&gt;</a:t>
            </a:r>
          </a:p>
          <a:p>
            <a:pPr marL="0" indent="0">
              <a:buNone/>
            </a:pPr>
            <a:r>
              <a:rPr lang="en-CA" dirty="0"/>
              <a:t>{% endif %}</a:t>
            </a:r>
          </a:p>
        </p:txBody>
      </p:sp>
    </p:spTree>
    <p:extLst>
      <p:ext uri="{BB962C8B-B14F-4D97-AF65-F5344CB8AC3E}">
        <p14:creationId xmlns:p14="http://schemas.microsoft.com/office/powerpoint/2010/main" val="24675752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A2162-DA83-4365-A8D2-D622ACBF1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26464-13A3-436F-A777-03BF5950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1400" dirty="0" err="1"/>
              <a:t>KodeKloud</a:t>
            </a:r>
            <a:r>
              <a:rPr lang="en-CA" sz="1400" dirty="0"/>
              <a:t>. “Docker Tutorial for Beginners - A Full DevOps Course on How to Run Applications in Containers.” </a:t>
            </a:r>
            <a:r>
              <a:rPr lang="en-CA" sz="1400" i="1" dirty="0"/>
              <a:t>YouTube</a:t>
            </a:r>
            <a:r>
              <a:rPr lang="en-CA" sz="1400" dirty="0"/>
              <a:t>, 16 Aug. 2019, github.com/</a:t>
            </a:r>
            <a:r>
              <a:rPr lang="en-CA" sz="1400" dirty="0" err="1"/>
              <a:t>MarinaVojnovic</a:t>
            </a:r>
            <a:r>
              <a:rPr lang="en-CA" sz="1400" dirty="0"/>
              <a:t>/</a:t>
            </a:r>
            <a:r>
              <a:rPr lang="en-CA" sz="1400" dirty="0" err="1"/>
              <a:t>HybridLibrary</a:t>
            </a:r>
            <a:r>
              <a:rPr lang="en-CA" sz="1400" dirty="0"/>
              <a:t>/issues/30.</a:t>
            </a:r>
          </a:p>
          <a:p>
            <a:r>
              <a:rPr lang="en-CA" sz="1400" dirty="0"/>
              <a:t>Bauer, Roderick. “What's the Diff: VMs vs Containers.” </a:t>
            </a:r>
            <a:r>
              <a:rPr lang="en-CA" sz="1400" i="1" dirty="0" err="1"/>
              <a:t>Backblaze</a:t>
            </a:r>
            <a:r>
              <a:rPr lang="en-CA" sz="1400" i="1" dirty="0"/>
              <a:t> Blog | Cloud Storage &amp; Cloud Backup</a:t>
            </a:r>
            <a:r>
              <a:rPr lang="en-CA" sz="1400" dirty="0"/>
              <a:t>, 27 Aug. 2019, </a:t>
            </a:r>
            <a:r>
              <a:rPr lang="en-CA" sz="1400" dirty="0">
                <a:hlinkClick r:id="rId3"/>
              </a:rPr>
              <a:t>www.backblaze.com/blog/vm-vs-containers/</a:t>
            </a:r>
            <a:r>
              <a:rPr lang="en-CA" sz="1400" dirty="0"/>
              <a:t>.</a:t>
            </a:r>
          </a:p>
          <a:p>
            <a:r>
              <a:rPr lang="en-US" sz="1400" dirty="0" err="1"/>
              <a:t>EllMarquezAuthor</a:t>
            </a:r>
            <a:r>
              <a:rPr lang="en-US" sz="1400" dirty="0"/>
              <a:t>, and Name *. “The History of Container Technology.” </a:t>
            </a:r>
            <a:r>
              <a:rPr lang="en-US" sz="1400" i="1" dirty="0"/>
              <a:t>Linux Academy</a:t>
            </a:r>
            <a:r>
              <a:rPr lang="en-US" sz="1400" dirty="0"/>
              <a:t>, 10 July 2019, linuxacademy.com/blog/</a:t>
            </a:r>
            <a:r>
              <a:rPr lang="en-US" sz="1400" dirty="0" err="1"/>
              <a:t>linux</a:t>
            </a:r>
            <a:r>
              <a:rPr lang="en-US" sz="1400" dirty="0"/>
              <a:t>-academy/history-of-container-technology/.</a:t>
            </a:r>
          </a:p>
          <a:p>
            <a:r>
              <a:rPr lang="en-CA" sz="1400" dirty="0"/>
              <a:t>“Best Practices for Writing </a:t>
            </a:r>
            <a:r>
              <a:rPr lang="en-CA" sz="1400" dirty="0" err="1"/>
              <a:t>Dockerfiles</a:t>
            </a:r>
            <a:r>
              <a:rPr lang="en-CA" sz="1400" dirty="0"/>
              <a:t>.” </a:t>
            </a:r>
            <a:r>
              <a:rPr lang="en-CA" sz="1400" i="1" dirty="0"/>
              <a:t>Docker Documentation</a:t>
            </a:r>
            <a:r>
              <a:rPr lang="en-CA" sz="1400" dirty="0"/>
              <a:t>, 6 Feb. 2020, docs.docker.com/develop/develop-images/</a:t>
            </a:r>
            <a:r>
              <a:rPr lang="en-CA" sz="1400" dirty="0" err="1"/>
              <a:t>dockerfile_best</a:t>
            </a:r>
            <a:r>
              <a:rPr lang="en-CA" sz="1400" dirty="0"/>
              <a:t>-practices/.</a:t>
            </a:r>
          </a:p>
          <a:p>
            <a:r>
              <a:rPr lang="en-US" sz="1400" dirty="0"/>
              <a:t>“Architecting Containers Part 1: Why Understanding User Space vs. Kernel Space Matters.” </a:t>
            </a:r>
            <a:r>
              <a:rPr lang="en-US" sz="1400" i="1" dirty="0"/>
              <a:t>Red Hat - We Make Open Source Technologies for the Enterprise</a:t>
            </a:r>
            <a:r>
              <a:rPr lang="en-US" sz="1400" dirty="0"/>
              <a:t>, www.redhat.com/en/blog/architecting-containers-part-1-why-understanding-user-space-vs-kernel-space-matters.</a:t>
            </a:r>
            <a:endParaRPr lang="en-CA" sz="1400" dirty="0"/>
          </a:p>
          <a:p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3392321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6B616-9509-48C5-BBFB-750DD8C88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F1288-F8F6-40E4-ABB7-2250EAB66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Kernel Space vs. User Space</a:t>
            </a:r>
          </a:p>
          <a:p>
            <a:r>
              <a:rPr lang="en-US" dirty="0"/>
              <a:t>What is virtual machine?</a:t>
            </a:r>
          </a:p>
          <a:p>
            <a:r>
              <a:rPr lang="en-US" dirty="0"/>
              <a:t>What is a container?</a:t>
            </a:r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33711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F7ABD-4C48-4012-91CB-FA4A63E20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Kernel Space vs. User Space (</a:t>
            </a:r>
            <a:r>
              <a:rPr lang="en-US" sz="4000" b="1" i="1" dirty="0"/>
              <a:t>Slightly</a:t>
            </a:r>
            <a:r>
              <a:rPr lang="en-US" sz="4000" i="1" dirty="0"/>
              <a:t> </a:t>
            </a:r>
            <a:r>
              <a:rPr lang="en-US" sz="4000" dirty="0"/>
              <a:t>Simplified</a:t>
            </a:r>
            <a:r>
              <a:rPr lang="en-US" sz="4000" i="1" dirty="0"/>
              <a:t>)</a:t>
            </a:r>
            <a:endParaRPr lang="en-CA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BF303E-E123-4093-A998-EE50011DDA5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Kernel Space</a:t>
            </a:r>
          </a:p>
          <a:p>
            <a:pPr lvl="1"/>
            <a:r>
              <a:rPr lang="en-CA" dirty="0"/>
              <a:t>Abstraction layer for hardware and raw resources</a:t>
            </a:r>
          </a:p>
          <a:p>
            <a:pPr lvl="1"/>
            <a:r>
              <a:rPr lang="en-CA" dirty="0"/>
              <a:t>Linux Kernel</a:t>
            </a:r>
          </a:p>
          <a:p>
            <a:pPr lvl="1"/>
            <a:r>
              <a:rPr lang="en-CA" dirty="0"/>
              <a:t>Operating systems built to run on specific kernel</a:t>
            </a:r>
          </a:p>
          <a:p>
            <a:pPr lvl="1"/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2C6726-3372-47B9-BD13-BA54D7BC01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User Space</a:t>
            </a:r>
          </a:p>
          <a:p>
            <a:pPr lvl="1"/>
            <a:r>
              <a:rPr lang="en-US" dirty="0"/>
              <a:t>All code that is not in the kernel</a:t>
            </a:r>
          </a:p>
          <a:p>
            <a:pPr lvl="1"/>
            <a:r>
              <a:rPr lang="en-US" dirty="0"/>
              <a:t>Communicate with Kernel through various APIs</a:t>
            </a:r>
          </a:p>
          <a:p>
            <a:pPr lvl="1"/>
            <a:endParaRPr lang="en-CA" dirty="0"/>
          </a:p>
        </p:txBody>
      </p:sp>
      <p:pic>
        <p:nvPicPr>
          <p:cNvPr id="8" name="Picture 4" descr="User Space vs. Kernel Space - System Calls Gears">
            <a:extLst>
              <a:ext uri="{FF2B5EF4-FFF2-40B4-BE49-F238E27FC236}">
                <a16:creationId xmlns:a16="http://schemas.microsoft.com/office/drawing/2014/main" id="{AAE0FACB-5A9C-4BC1-B52C-2F1C3056B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3711" y="3779620"/>
            <a:ext cx="2018638" cy="3004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User Space vs. Kernel Space - Simple User Space">
            <a:extLst>
              <a:ext uri="{FF2B5EF4-FFF2-40B4-BE49-F238E27FC236}">
                <a16:creationId xmlns:a16="http://schemas.microsoft.com/office/drawing/2014/main" id="{8812AB2F-1AED-4C39-8533-F290025DE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882" y="3883526"/>
            <a:ext cx="5392882" cy="2128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201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AB2D6-975A-46AC-BDCA-D697AE36F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515600" cy="1325563"/>
          </a:xfrm>
        </p:spPr>
        <p:txBody>
          <a:bodyPr/>
          <a:lstStyle/>
          <a:p>
            <a:r>
              <a:rPr lang="en-US" dirty="0"/>
              <a:t>Virtual Machines (Again, </a:t>
            </a:r>
            <a:r>
              <a:rPr lang="en-US" b="1" i="1" dirty="0"/>
              <a:t>Slightly</a:t>
            </a:r>
            <a:r>
              <a:rPr lang="en-US" i="1" dirty="0"/>
              <a:t> </a:t>
            </a:r>
            <a:r>
              <a:rPr lang="en-US" dirty="0"/>
              <a:t>Simplified</a:t>
            </a:r>
            <a:r>
              <a:rPr lang="en-US" i="1" dirty="0"/>
              <a:t>)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814B74-C508-4C76-BF93-333F6EF6982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Each has its own operating system and kernel</a:t>
            </a:r>
          </a:p>
          <a:p>
            <a:r>
              <a:rPr lang="en-US" dirty="0"/>
              <a:t>Run apps on VM Operating system</a:t>
            </a:r>
          </a:p>
          <a:p>
            <a:r>
              <a:rPr lang="en-US" dirty="0"/>
              <a:t>Generally quite large, take time to spin up</a:t>
            </a:r>
          </a:p>
          <a:p>
            <a:r>
              <a:rPr lang="en-US" dirty="0"/>
              <a:t>Take lots of resources, challenging to manage</a:t>
            </a:r>
          </a:p>
          <a:p>
            <a:endParaRPr lang="en-US" dirty="0"/>
          </a:p>
          <a:p>
            <a:endParaRPr lang="en-CA" dirty="0"/>
          </a:p>
        </p:txBody>
      </p:sp>
      <p:pic>
        <p:nvPicPr>
          <p:cNvPr id="3086" name="Picture 14" descr="Virtual Machine System Architecture Diagram">
            <a:extLst>
              <a:ext uri="{FF2B5EF4-FFF2-40B4-BE49-F238E27FC236}">
                <a16:creationId xmlns:a16="http://schemas.microsoft.com/office/drawing/2014/main" id="{4578BA66-A9C9-440F-A298-B19036CD6CE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9525" y="2220920"/>
            <a:ext cx="4184650" cy="376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3519C6-3D3E-437B-AA55-42879131B838}"/>
              </a:ext>
            </a:extLst>
          </p:cNvPr>
          <p:cNvSpPr txBox="1"/>
          <p:nvPr/>
        </p:nvSpPr>
        <p:spPr>
          <a:xfrm>
            <a:off x="6942338" y="6204334"/>
            <a:ext cx="367535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/>
              <a:t>https://www.backblaze.com/blog/wp-content/uploads/2018/06/vms.png</a:t>
            </a:r>
          </a:p>
        </p:txBody>
      </p:sp>
    </p:spTree>
    <p:extLst>
      <p:ext uri="{BB962C8B-B14F-4D97-AF65-F5344CB8AC3E}">
        <p14:creationId xmlns:p14="http://schemas.microsoft.com/office/powerpoint/2010/main" val="2530125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AB2D6-975A-46AC-BDCA-D697AE36F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515600" cy="1325563"/>
          </a:xfrm>
        </p:spPr>
        <p:txBody>
          <a:bodyPr/>
          <a:lstStyle/>
          <a:p>
            <a:r>
              <a:rPr lang="en-US" dirty="0"/>
              <a:t>Containers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814B74-C508-4C76-BF93-333F6EF6982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 way of setting up an isolated user space with direct access to the host kernel</a:t>
            </a:r>
          </a:p>
          <a:p>
            <a:r>
              <a:rPr lang="en-US" dirty="0"/>
              <a:t>Can access the host operating system and all its libraries</a:t>
            </a:r>
          </a:p>
          <a:p>
            <a:r>
              <a:rPr lang="en-US" dirty="0"/>
              <a:t>Most famous is the Linux container (LXC)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pic>
        <p:nvPicPr>
          <p:cNvPr id="4098" name="Picture 2" descr="Containers System Architecture Diagram">
            <a:extLst>
              <a:ext uri="{FF2B5EF4-FFF2-40B4-BE49-F238E27FC236}">
                <a16:creationId xmlns:a16="http://schemas.microsoft.com/office/drawing/2014/main" id="{61806EF3-EDA7-4C1D-8682-B6808BBA261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9525" y="2225429"/>
            <a:ext cx="4184650" cy="3751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3519C6-3D3E-437B-AA55-42879131B838}"/>
              </a:ext>
            </a:extLst>
          </p:cNvPr>
          <p:cNvSpPr txBox="1"/>
          <p:nvPr/>
        </p:nvSpPr>
        <p:spPr>
          <a:xfrm>
            <a:off x="6942338" y="6204334"/>
            <a:ext cx="367535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/>
              <a:t>https://www.backblaze.com/blog/wp-content/uploads/2018/06/containers.png</a:t>
            </a:r>
          </a:p>
        </p:txBody>
      </p:sp>
    </p:spTree>
    <p:extLst>
      <p:ext uri="{BB962C8B-B14F-4D97-AF65-F5344CB8AC3E}">
        <p14:creationId xmlns:p14="http://schemas.microsoft.com/office/powerpoint/2010/main" val="3778074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42AA906-EE75-40D7-BB7F-BD13DADD4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Which</a:t>
            </a:r>
            <a:endParaRPr lang="en-CA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507CC98-92DF-48AB-AAC3-6D17D43E6E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Virtual Machine</a:t>
            </a:r>
          </a:p>
          <a:p>
            <a:pPr lvl="1"/>
            <a:r>
              <a:rPr lang="en-US" dirty="0"/>
              <a:t>Deployment Testing</a:t>
            </a:r>
          </a:p>
          <a:p>
            <a:pPr lvl="1"/>
            <a:r>
              <a:rPr lang="en-US" dirty="0"/>
              <a:t>Development</a:t>
            </a:r>
          </a:p>
          <a:p>
            <a:pPr lvl="1"/>
            <a:r>
              <a:rPr lang="en-CA" dirty="0"/>
              <a:t>Monolithic Architecture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0719EDF-BD27-4CA6-BD2A-620DB6A1FB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Containers</a:t>
            </a:r>
          </a:p>
          <a:p>
            <a:pPr lvl="1"/>
            <a:r>
              <a:rPr lang="en-US" dirty="0"/>
              <a:t>Microservice Architecture</a:t>
            </a:r>
          </a:p>
          <a:p>
            <a:pPr lvl="1"/>
            <a:r>
              <a:rPr lang="en-US" dirty="0"/>
              <a:t>Service Scaling</a:t>
            </a:r>
          </a:p>
          <a:p>
            <a:pPr lvl="1"/>
            <a:r>
              <a:rPr lang="en-US" dirty="0"/>
              <a:t>Fast up/down time</a:t>
            </a:r>
          </a:p>
          <a:p>
            <a:pPr lvl="1"/>
            <a:r>
              <a:rPr lang="en-US" dirty="0"/>
              <a:t>Orchestration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87172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2B65-FB05-4B17-81CF-EDA43AF082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Whale in the Room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8DE7CD-10A3-4AF7-A4E4-CE3870CEC9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122" name="Picture 2" descr="Image result for docker">
            <a:extLst>
              <a:ext uri="{FF2B5EF4-FFF2-40B4-BE49-F238E27FC236}">
                <a16:creationId xmlns:a16="http://schemas.microsoft.com/office/drawing/2014/main" id="{C3549E85-8F57-4C1A-B66F-0A2A52F14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7004" y="3343275"/>
            <a:ext cx="256222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747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482 0.05486 C -0.16055 0.07061 -0.16602 0.08658 -0.17201 0.10209 C -0.17709 0.11551 -0.18008 0.11991 -0.1862 0.13079 C -0.18972 0.13704 -0.19141 0.14028 -0.19571 0.14584 C -0.19714 0.14792 -0.19896 0.14908 -0.20039 0.15093 C -0.20209 0.15301 -0.20352 0.15579 -0.20521 0.15764 C -0.20664 0.15926 -0.20834 0.15996 -0.2099 0.16111 C -0.2112 0.16204 -0.2125 0.16343 -0.2138 0.16436 C -0.21537 0.16574 -0.21693 0.16667 -0.21849 0.16783 C -0.21979 0.16875 -0.22097 0.17037 -0.22227 0.1713 C -0.22513 0.17292 -0.23581 0.17686 -0.23841 0.17801 C -0.25052 0.18311 -0.24193 0.18056 -0.25651 0.18311 C -0.25808 0.18357 -0.25964 0.18426 -0.2612 0.18473 C -0.2668 0.18611 -0.278 0.18727 -0.28308 0.1882 L -0.31341 0.18311 C -0.31498 0.18264 -0.31667 0.18218 -0.31823 0.18125 C -0.32136 0.1794 -0.32448 0.17639 -0.32774 0.17454 C -0.32956 0.17338 -0.33151 0.17246 -0.33334 0.1713 C -0.33724 0.16852 -0.34076 0.16482 -0.34479 0.16273 C -0.34922 0.16042 -0.35156 0.16019 -0.35521 0.15602 C -0.35651 0.15463 -0.35768 0.15255 -0.35899 0.15093 C -0.36055 0.14908 -0.36211 0.14769 -0.3638 0.14584 C -0.36498 0.14306 -0.36615 0.14005 -0.36758 0.1375 C -0.36901 0.13496 -0.3711 0.13357 -0.37227 0.13079 C -0.37331 0.12824 -0.37331 0.125 -0.37422 0.12223 C -0.38008 0.10324 -0.37435 0.12709 -0.37891 0.1088 C -0.38034 0.10348 -0.38268 0.09028 -0.38464 0.08681 L -0.3875 0.08172 C -0.38776 0.0801 -0.38802 0.07824 -0.38841 0.07662 C -0.38985 0.07153 -0.3918 0.06898 -0.39414 0.06482 C -0.39571 0.05672 -0.39427 0.06204 -0.39792 0.05301 C -0.40091 0.04561 -0.39857 0.05023 -0.40169 0.04468 C -0.403 0.04584 -0.40443 0.04653 -0.40547 0.04792 C -0.40729 0.05047 -0.41029 0.05648 -0.41029 0.05648 C -0.41094 0.0588 -0.41133 0.06111 -0.41211 0.0632 C -0.41289 0.06505 -0.41419 0.06644 -0.41498 0.06829 C -0.41576 0.06991 -0.41628 0.07153 -0.41693 0.07338 C -0.41719 0.075 -0.41732 0.07686 -0.41784 0.07848 C -0.41862 0.08079 -0.42305 0.09213 -0.42448 0.09537 C -0.4293 0.1051 -0.42735 0.09861 -0.43112 0.1088 C -0.4388 0.12917 -0.42891 0.10602 -0.43776 0.12385 C -0.4388 0.12616 -0.43959 0.12848 -0.44063 0.13079 C -0.44258 0.13449 -0.44675 0.14167 -0.44922 0.14422 C -0.45156 0.14676 -0.4543 0.14838 -0.45677 0.15093 C -0.46628 0.16088 -0.4543 0.15116 -0.46537 0.16111 C -0.4668 0.1625 -0.46849 0.1632 -0.47005 0.16436 C -0.47422 0.1676 -0.47409 0.16875 -0.47865 0.1713 C -0.48112 0.17246 -0.48373 0.17338 -0.4862 0.17454 C -0.48815 0.17547 -0.48998 0.17709 -0.49193 0.17801 C -0.49792 0.18033 -0.51237 0.18102 -0.51563 0.18125 L -0.54505 0.18311 C -0.56029 0.18125 -0.57552 0.18079 -0.59063 0.17801 C -0.59375 0.17732 -0.60768 0.17199 -0.61341 0.16783 C -0.61537 0.16644 -0.61719 0.16412 -0.61914 0.16273 C -0.62097 0.16135 -0.62305 0.16065 -0.62487 0.15949 C -0.62735 0.15764 -0.63529 0.14977 -0.63711 0.14769 C -0.63919 0.14514 -0.64089 0.14167 -0.64284 0.13912 C -0.64466 0.13681 -0.64675 0.13496 -0.64857 0.13241 C -0.65326 0.1257 -0.65391 0.12176 -0.65808 0.11389 C -0.66081 0.10857 -0.66459 0.10486 -0.66667 0.09861 C -0.66875 0.09236 -0.66966 0.08889 -0.67227 0.08357 C -0.67318 0.08172 -0.67435 0.08033 -0.67513 0.07848 C -0.6793 0.06945 -0.67461 0.07732 -0.67891 0.06482 C -0.67969 0.06297 -0.68099 0.06181 -0.68177 0.05973 C -0.68255 0.05787 -0.68294 0.05533 -0.68373 0.05301 C -0.68919 0.03658 -0.68529 0.04838 -0.69037 0.03797 C -0.69141 0.03565 -0.69193 0.03287 -0.69323 0.03125 C -0.69427 0.0294 -0.69584 0.02917 -0.69701 0.02778 C -0.70417 0.01806 -0.69753 0.02292 -0.70365 0.01945 C -0.70456 0.02223 -0.70547 0.025 -0.70651 0.02778 C -0.70729 0.0301 -0.70847 0.03218 -0.70938 0.03449 C -0.71003 0.03658 -0.71029 0.03936 -0.7112 0.04121 C -0.7138 0.04676 -0.71732 0.0507 -0.71979 0.05648 C -0.72162 0.06088 -0.72409 0.06482 -0.72552 0.06991 C -0.72735 0.07662 -0.72735 0.07755 -0.73021 0.08357 C -0.73776 0.09885 -0.72995 0.08125 -0.7388 0.09699 C -0.73985 0.09885 -0.74037 0.10186 -0.74167 0.10371 C -0.74336 0.10648 -0.74544 0.10811 -0.74727 0.11042 C -0.75052 0.11482 -0.75313 0.12084 -0.75677 0.12385 C -0.75873 0.1257 -0.76068 0.12732 -0.7625 0.12894 C -0.76406 0.13056 -0.76563 0.13241 -0.76719 0.13403 C -0.77058 0.1375 -0.778 0.14306 -0.78047 0.14422 C -0.78503 0.14607 -0.78854 0.14792 -0.79284 0.14931 C -0.79505 0.15 -0.79727 0.15047 -0.79948 0.15093 C -0.80599 0.15255 -0.80899 0.15301 -0.81563 0.1544 L -0.86498 0.15093 C -0.87123 0.15047 -0.87604 0.14561 -0.88216 0.1426 C -0.88933 0.13889 -0.89558 0.13681 -0.90209 0.13079 C -0.9211 0.11297 -0.90729 0.1257 -0.91823 0.11204 C -0.91966 0.11019 -0.92149 0.10926 -0.92292 0.10718 C -0.93151 0.09445 -0.92735 0.09908 -0.93242 0.08843 C -0.93334 0.08681 -0.93438 0.08519 -0.93529 0.08357 C -0.93711 0.07686 -0.93685 0.07732 -0.93906 0.07153 C -0.93998 0.06945 -0.94115 0.06736 -0.94193 0.06482 C -0.94336 0.06065 -0.9444 0.05579 -0.94571 0.05139 C -0.94571 0.05139 -0.94948 0.03797 -0.94948 0.03797 C -0.94987 0.03611 -0.94987 0.03426 -0.95052 0.03287 C -0.95143 0.03033 -0.95456 0.0257 -0.95612 0.02431 C -0.95794 0.02292 -0.96185 0.02107 -0.96185 0.02107 C -0.96224 0.02385 -0.96224 0.02686 -0.96276 0.0294 C -0.96472 0.03773 -0.96784 0.04167 -0.97136 0.04792 L -0.97513 0.05486 C -0.98321 0.06922 -0.97227 0.04931 -0.98086 0.06667 C -0.98203 0.06898 -0.98347 0.07107 -0.98464 0.07338 C -0.98594 0.07593 -0.98698 0.07917 -0.98841 0.08172 C -0.99245 0.08889 -0.99623 0.09236 -1.00078 0.09861 C -1.00274 0.10139 -1.00456 0.1044 -1.00651 0.10718 C -1.0086 0.10996 -1.01094 0.1125 -1.01315 0.11551 C -1.02044 0.1257 -1.02279 0.13264 -1.03216 0.14074 C -1.03464 0.14306 -1.03711 0.14537 -1.03972 0.14769 C -1.04649 0.15324 -1.05755 0.16042 -1.06341 0.16273 C -1.06628 0.16389 -1.06914 0.16482 -1.07201 0.16621 C -1.07722 0.16875 -1.07878 0.17107 -1.08438 0.17292 C -1.08711 0.17385 -1.09011 0.17385 -1.09284 0.17454 C -1.09571 0.17547 -1.09857 0.17709 -1.10143 0.17801 C -1.10365 0.17871 -1.11576 0.18102 -1.11758 0.18125 C -1.13659 0.17963 -1.1556 0.17917 -1.17448 0.17616 C -1.17748 0.1757 -1.18034 0.17338 -1.18308 0.1713 C -1.18802 0.16713 -1.19284 0.1632 -1.19727 0.15764 C -1.20143 0.15255 -1.20873 0.13611 -1.21159 0.12894 C -1.21302 0.12523 -1.21393 0.12107 -1.21537 0.11713 C -1.21706 0.1125 -1.21914 0.10811 -1.2211 0.10371 C -1.22604 0.07709 -1.22149 0.09885 -1.22669 0.07848 C -1.22748 0.0757 -1.22787 0.07269 -1.22865 0.06991 C -1.22995 0.06528 -1.23125 0.06366 -1.23334 0.05973 C -1.2336 0.05903 -1.23451 0.04931 -1.23724 0.05301 C -1.23972 0.05648 -1.24076 0.06227 -1.24284 0.06667 C -1.24505 0.07107 -1.24701 0.07616 -1.24948 0.0801 C -1.25781 0.0926 -1.26706 0.10255 -1.27513 0.11551 C -1.27839 0.12061 -1.28125 0.12639 -1.28464 0.13079 C -1.28789 0.13473 -1.29141 0.1382 -1.29505 0.14074 C -1.30222 0.14607 -1.30938 0.15139 -1.31693 0.1544 C -1.33581 0.16158 -1.32578 0.15811 -1.34727 0.16436 C -1.36433 0.16158 -1.38138 0.15973 -1.39844 0.15602 C -1.40261 0.1551 -1.40677 0.15301 -1.41081 0.15093 C -1.41237 0.15023 -1.41393 0.14861 -1.4155 0.14769 C -1.41745 0.1463 -1.4194 0.14537 -1.42123 0.14422 C -1.43099 0.13218 -1.42995 0.13496 -1.43737 0.12061 C -1.43933 0.11667 -1.44154 0.1132 -1.4431 0.1088 C -1.44531 0.10232 -1.44701 0.09537 -1.44883 0.08843 C -1.45235 0.075 -1.45091 0.07963 -1.45352 0.06667 C -1.45404 0.06366 -1.45482 0.06088 -1.45547 0.05811 C -1.45625 0.05394 -1.45599 0.05209 -1.45821 0.04977 C -1.45912 0.04885 -1.46016 0.04861 -1.46107 0.04792 C -1.478 0.07037 -1.45573 0.0419 -1.46771 0.05486 C -1.4694 0.05648 -1.47162 0.06343 -1.47253 0.06482 C -1.47357 0.0669 -1.475 0.06829 -1.4763 0.06991 C -1.4793 0.07361 -1.48959 0.08519 -1.49245 0.09028 C -1.49375 0.09236 -1.49479 0.09514 -1.49623 0.09699 C -1.49857 0.10023 -1.5013 0.10255 -1.50378 0.10533 C -1.51094 0.11389 -1.5155 0.12176 -1.52383 0.12894 C -1.54284 0.14607 -1.52084 0.12686 -1.53802 0.14074 C -1.53998 0.14236 -1.54167 0.14468 -1.54375 0.14584 C -1.54675 0.14792 -1.55 0.14931 -1.55326 0.15093 C -1.56107 0.15486 -1.56185 0.15463 -1.57031 0.15764 C -1.57318 0.1588 -1.57591 0.16042 -1.57878 0.16111 C -1.58737 0.1632 -1.60443 0.16621 -1.60443 0.16621 C -1.61563 0.16459 -1.6336 0.16343 -1.64714 0.15949 C -1.65065 0.15834 -1.65417 0.15764 -1.65768 0.15602 C -1.66185 0.15417 -1.67188 0.14723 -1.67565 0.14422 C -1.67826 0.14213 -1.68073 0.13959 -1.68321 0.1375 C -1.68607 0.13519 -1.68906 0.13334 -1.6918 0.13079 C -1.69414 0.12824 -1.69623 0.125 -1.69844 0.12223 C -1.70352 0.11644 -1.70938 0.11297 -1.71367 0.10533 C -1.71524 0.10255 -1.71667 0.09954 -1.71836 0.09699 C -1.7237 0.08936 -1.72279 0.09514 -1.72696 0.08519 C -1.72774 0.08311 -1.72813 0.08056 -1.72878 0.07848 C -1.73425 0.06181 -1.72696 0.08704 -1.73268 0.06667 L -1.73555 0.04121 " pathEditMode="relative" ptsTypes="AAAAAAAAAAAAAAAAAAAAAAAAAAAAAAAAAAAAAAAAAAAAAAAAAAAAAAAAAAAAAAAAAAAAAAAAAAAAAAAAAAAAAAAAAAAAAAAAAAAAAAAAAAAAAAAAAAAAAAAAAAAAAAAAAAAAAAAAAAAAAAAAAAAAAAAAAAAAAAAAAAAAAAAAA">
                                      <p:cBhvr>
                                        <p:cTn id="6" dur="4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60F0C-B4BD-465E-96D0-35BB57DA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34923-9EF7-40CB-AEC9-E25A610C5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platform which, amongst other things, manages images and containers</a:t>
            </a:r>
          </a:p>
          <a:p>
            <a:r>
              <a:rPr lang="en-US" dirty="0"/>
              <a:t>Docker has two main components, Docker Hub and the Docker Engine</a:t>
            </a:r>
          </a:p>
          <a:p>
            <a:r>
              <a:rPr lang="en-US" dirty="0"/>
              <a:t>Image</a:t>
            </a:r>
          </a:p>
          <a:p>
            <a:pPr lvl="1"/>
            <a:r>
              <a:rPr lang="en-US" dirty="0"/>
              <a:t>A chunk of software which was created and added to Docker as a way to create a container</a:t>
            </a:r>
          </a:p>
          <a:p>
            <a:pPr lvl="1"/>
            <a:r>
              <a:rPr lang="en-US" dirty="0"/>
              <a:t>Created using a dockerfile</a:t>
            </a:r>
          </a:p>
          <a:p>
            <a:pPr lvl="1"/>
            <a:r>
              <a:rPr lang="en-US" dirty="0"/>
              <a:t>Ubuntu, Redis, </a:t>
            </a:r>
            <a:r>
              <a:rPr lang="en-US" dirty="0" err="1"/>
              <a:t>Mysql</a:t>
            </a:r>
            <a:r>
              <a:rPr lang="en-US" dirty="0"/>
              <a:t>, rails, </a:t>
            </a:r>
            <a:r>
              <a:rPr lang="en-US" dirty="0" err="1"/>
              <a:t>nginx</a:t>
            </a:r>
            <a:r>
              <a:rPr lang="en-US" dirty="0"/>
              <a:t> etc.</a:t>
            </a:r>
          </a:p>
          <a:p>
            <a:r>
              <a:rPr lang="en-US" dirty="0"/>
              <a:t>Docker Container</a:t>
            </a:r>
          </a:p>
          <a:p>
            <a:pPr lvl="1"/>
            <a:r>
              <a:rPr lang="en-US" dirty="0"/>
              <a:t>An instance of an image</a:t>
            </a:r>
          </a:p>
          <a:p>
            <a:pPr lvl="1"/>
            <a:r>
              <a:rPr lang="en-US" dirty="0"/>
              <a:t>Created based off the specified image, and then given access to the host kernel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326869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633</TotalTime>
  <Words>2343</Words>
  <Application>Microsoft Office PowerPoint</Application>
  <PresentationFormat>Widescreen</PresentationFormat>
  <Paragraphs>312</Paragraphs>
  <Slides>28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Consolas</vt:lpstr>
      <vt:lpstr>Trebuchet MS</vt:lpstr>
      <vt:lpstr>Wingdings 3</vt:lpstr>
      <vt:lpstr>Facet</vt:lpstr>
      <vt:lpstr>PowerPoint Presentation</vt:lpstr>
      <vt:lpstr>Annoying Upfront Work</vt:lpstr>
      <vt:lpstr>What is Docker?</vt:lpstr>
      <vt:lpstr>Kernel Space vs. User Space (Slightly Simplified)</vt:lpstr>
      <vt:lpstr>Virtual Machines (Again, Slightly Simplified)</vt:lpstr>
      <vt:lpstr>Containers</vt:lpstr>
      <vt:lpstr>When to use Which</vt:lpstr>
      <vt:lpstr>The Whale in the Room</vt:lpstr>
      <vt:lpstr>What is Docker?</vt:lpstr>
      <vt:lpstr>Installation on Linux</vt:lpstr>
      <vt:lpstr>Installation on Linux</vt:lpstr>
      <vt:lpstr>Docker Hub</vt:lpstr>
      <vt:lpstr>Pulling and Running a Docker Image</vt:lpstr>
      <vt:lpstr>Docker on Windows</vt:lpstr>
      <vt:lpstr>Installation on Windows</vt:lpstr>
      <vt:lpstr>Running Your First Container</vt:lpstr>
      <vt:lpstr>Ok.. So What?</vt:lpstr>
      <vt:lpstr>A Closer Look at Dockers CLI</vt:lpstr>
      <vt:lpstr>Managing Containers</vt:lpstr>
      <vt:lpstr>More About Docker Images</vt:lpstr>
      <vt:lpstr>The Dockerfile</vt:lpstr>
      <vt:lpstr>More on Dockerfile</vt:lpstr>
      <vt:lpstr>Concerning Parameters, CMD and ENTRYPOINT</vt:lpstr>
      <vt:lpstr>Networking in Docker Containers </vt:lpstr>
      <vt:lpstr>The Dockerfile</vt:lpstr>
      <vt:lpstr>The Python File</vt:lpstr>
      <vt:lpstr>The HTML File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Wesley Martin</dc:creator>
  <cp:lastModifiedBy>Wesley Martin</cp:lastModifiedBy>
  <cp:revision>44</cp:revision>
  <dcterms:created xsi:type="dcterms:W3CDTF">2020-02-06T19:45:13Z</dcterms:created>
  <dcterms:modified xsi:type="dcterms:W3CDTF">2020-02-07T06:30:44Z</dcterms:modified>
</cp:coreProperties>
</file>

<file path=docProps/thumbnail.jpeg>
</file>